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56" r:id="rId14"/>
    <p:sldId id="269" r:id="rId15"/>
  </p:sldIdLst>
  <p:sldSz cx="18288000" cy="10287000"/>
  <p:notesSz cx="6858000" cy="9144000"/>
  <p:embeddedFontLst>
    <p:embeddedFont>
      <p:font typeface="A Day Without Sun Text" panose="020B0604020202020204" charset="0"/>
      <p:regular r:id="rId16"/>
    </p:embeddedFont>
    <p:embeddedFont>
      <p:font typeface="Aristotelica Pro DemiBold" panose="020B0604020202020204" charset="0"/>
      <p:regular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Fira Sans Bold" panose="020B0604020202020204" charset="0"/>
      <p:regular r:id="rId22"/>
    </p:embeddedFont>
    <p:embeddedFont>
      <p:font typeface="HK Grotesk Light" panose="020B0604020202020204" charset="-52"/>
      <p:regular r:id="rId23"/>
    </p:embeddedFont>
    <p:embeddedFont>
      <p:font typeface="HK Grotesk Light Bold" panose="020B0604020202020204" charset="-52"/>
      <p:regular r:id="rId24"/>
    </p:embeddedFont>
    <p:embeddedFont>
      <p:font typeface="HK Grotesk Light Italics" panose="020B0604020202020204" charset="-52"/>
      <p:regular r:id="rId25"/>
    </p:embeddedFont>
    <p:embeddedFont>
      <p:font typeface="Open Sans Light Italics" panose="020B0604020202020204" charset="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66" d="100"/>
          <a:sy n="66" d="100"/>
        </p:scale>
        <p:origin x="-14" y="-49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2.svg"/><Relationship Id="rId7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3909119" y="6807203"/>
            <a:ext cx="1495730" cy="1417204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6314306">
            <a:off x="-2988507" y="-5870413"/>
            <a:ext cx="9681882" cy="92583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2739832" y="3914169"/>
            <a:ext cx="3613780" cy="345567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028700" y="2308249"/>
            <a:ext cx="10401230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2000"/>
              </a:lnSpc>
            </a:pPr>
            <a:r>
              <a:rPr lang="en-US" sz="10000">
                <a:solidFill>
                  <a:srgbClr val="FFFFFF"/>
                </a:solidFill>
                <a:latin typeface="A Day Without Sun Text"/>
              </a:rPr>
              <a:t>amv.net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8" name="AutoShape 8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01</a:t>
              </a:r>
            </a:p>
          </p:txBody>
        </p:sp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 rot="10336776">
            <a:off x="5829035" y="8270936"/>
            <a:ext cx="7677781" cy="6833225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28700" y="8361680"/>
            <a:ext cx="8253056" cy="8966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Aristotelica Pro DemiBold"/>
              </a:rPr>
              <a:t>Искусство рождается здесь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9001442"/>
            <a:ext cx="4488775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A6A6A6"/>
                </a:solidFill>
                <a:latin typeface="Open Sans Light Italics"/>
              </a:rPr>
              <a:t>amv-net.herokuapp.com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4" name="AutoShape 4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10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415389" y="2524055"/>
            <a:ext cx="13042701" cy="7336519"/>
          </a:xfrm>
          <a:prstGeom prst="roundRect">
            <a:avLst>
              <a:gd name="adj" fmla="val 2693"/>
            </a:avLst>
          </a:prstGeom>
        </p:spPr>
      </p:pic>
      <p:sp>
        <p:nvSpPr>
          <p:cNvPr id="7" name="TextBox 7"/>
          <p:cNvSpPr txBox="1"/>
          <p:nvPr/>
        </p:nvSpPr>
        <p:spPr>
          <a:xfrm>
            <a:off x="3626378" y="1178503"/>
            <a:ext cx="11035245" cy="1220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dirty="0">
                <a:solidFill>
                  <a:srgbClr val="FFFFFF"/>
                </a:solidFill>
                <a:latin typeface="Fira Sans Bold"/>
              </a:rPr>
              <a:t>Страница </a:t>
            </a:r>
            <a:r>
              <a:rPr lang="en-US" sz="8000" dirty="0" err="1">
                <a:solidFill>
                  <a:srgbClr val="FFFFFF"/>
                </a:solidFill>
                <a:latin typeface="Fira Sans Bold"/>
              </a:rPr>
              <a:t>регистрации</a:t>
            </a:r>
            <a:endParaRPr lang="en-US" sz="8000" dirty="0">
              <a:solidFill>
                <a:srgbClr val="FFFFFF"/>
              </a:solidFill>
              <a:latin typeface="Fira Sans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4" name="AutoShape 4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11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415389" y="2456069"/>
            <a:ext cx="13043598" cy="7337024"/>
          </a:xfrm>
          <a:prstGeom prst="roundRect">
            <a:avLst>
              <a:gd name="adj" fmla="val 4582"/>
            </a:avLst>
          </a:prstGeom>
        </p:spPr>
      </p:pic>
      <p:sp>
        <p:nvSpPr>
          <p:cNvPr id="7" name="TextBox 7"/>
          <p:cNvSpPr txBox="1"/>
          <p:nvPr/>
        </p:nvSpPr>
        <p:spPr>
          <a:xfrm>
            <a:off x="5015375" y="1178503"/>
            <a:ext cx="8257249" cy="12204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dirty="0">
                <a:solidFill>
                  <a:srgbClr val="FFFFFF"/>
                </a:solidFill>
                <a:latin typeface="Fira Sans Bold"/>
              </a:rPr>
              <a:t>Страница </a:t>
            </a:r>
            <a:r>
              <a:rPr lang="en-US" sz="8000" dirty="0" err="1">
                <a:solidFill>
                  <a:srgbClr val="FFFFFF"/>
                </a:solidFill>
                <a:latin typeface="Fira Sans Bold"/>
              </a:rPr>
              <a:t>логина</a:t>
            </a:r>
            <a:endParaRPr lang="en-US" sz="8000" dirty="0">
              <a:solidFill>
                <a:srgbClr val="FFFFFF"/>
              </a:solidFill>
              <a:latin typeface="Fira Sans 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1556"/>
            <a:ext cx="3388123" cy="320601"/>
            <a:chOff x="0" y="-9525"/>
            <a:chExt cx="4517498" cy="427467"/>
          </a:xfrm>
        </p:grpSpPr>
        <p:sp>
          <p:nvSpPr>
            <p:cNvPr id="4" name="AutoShape 4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296715" cy="4274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 dirty="0">
                  <a:solidFill>
                    <a:srgbClr val="FFFFFF"/>
                  </a:solidFill>
                  <a:latin typeface="Fira Sans Bold"/>
                </a:rPr>
                <a:t>1</a:t>
              </a:r>
              <a:r>
                <a:rPr lang="ru-RU" sz="2100" dirty="0">
                  <a:solidFill>
                    <a:srgbClr val="FFFFFF"/>
                  </a:solidFill>
                  <a:latin typeface="Fira Sans Bold"/>
                </a:rPr>
                <a:t>2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512818" y="2407228"/>
            <a:ext cx="13457222" cy="7569687"/>
          </a:xfrm>
          <a:prstGeom prst="roundRect">
            <a:avLst>
              <a:gd name="adj" fmla="val 3976"/>
            </a:avLst>
          </a:prstGeom>
        </p:spPr>
      </p:pic>
      <p:sp>
        <p:nvSpPr>
          <p:cNvPr id="7" name="TextBox 7"/>
          <p:cNvSpPr txBox="1"/>
          <p:nvPr/>
        </p:nvSpPr>
        <p:spPr>
          <a:xfrm>
            <a:off x="3453385" y="1178503"/>
            <a:ext cx="11576087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Fira Sans Bold"/>
              </a:rPr>
              <a:t>Страница пользователя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4" name="AutoShape 4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13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415389" y="2845093"/>
            <a:ext cx="13457222" cy="6413207"/>
          </a:xfrm>
          <a:prstGeom prst="roundRect">
            <a:avLst>
              <a:gd name="adj" fmla="val 4936"/>
            </a:avLst>
          </a:prstGeom>
        </p:spPr>
      </p:pic>
      <p:sp>
        <p:nvSpPr>
          <p:cNvPr id="7" name="TextBox 7"/>
          <p:cNvSpPr txBox="1"/>
          <p:nvPr/>
        </p:nvSpPr>
        <p:spPr>
          <a:xfrm>
            <a:off x="5303150" y="1178503"/>
            <a:ext cx="7681701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Fira Sans Bold"/>
              </a:rPr>
              <a:t>Добавить видео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9520766">
            <a:off x="-1663372" y="5220445"/>
            <a:ext cx="7090520" cy="678031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5" name="AutoShape 5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 dirty="0">
                  <a:solidFill>
                    <a:srgbClr val="FFFFFF"/>
                  </a:solidFill>
                  <a:latin typeface="Fira Sans Bold"/>
                </a:rPr>
                <a:t>1</a:t>
              </a:r>
              <a:r>
                <a:rPr lang="ru-RU" sz="2100" dirty="0">
                  <a:solidFill>
                    <a:srgbClr val="FFFFFF"/>
                  </a:solidFill>
                  <a:latin typeface="Fira Sans Bold"/>
                </a:rPr>
                <a:t>4</a:t>
              </a:r>
              <a:endParaRPr lang="en-US" sz="2100" dirty="0">
                <a:solidFill>
                  <a:srgbClr val="FFFFFF"/>
                </a:solidFill>
                <a:latin typeface="Fira Sans Bold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767897" y="3629025"/>
            <a:ext cx="8752206" cy="3028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99"/>
              </a:lnSpc>
            </a:pPr>
            <a:r>
              <a:rPr lang="en-US" sz="9999">
                <a:solidFill>
                  <a:srgbClr val="FFFFFF"/>
                </a:solidFill>
                <a:latin typeface="Fira Sans Bold"/>
              </a:rPr>
              <a:t>Перейдем к демонстрации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-2099266" y="-2047397"/>
            <a:ext cx="5256167" cy="4677989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3616302" y="3113217"/>
            <a:ext cx="8278095" cy="9583902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2309401">
            <a:off x="14098817" y="4565386"/>
            <a:ext cx="1917518" cy="2219992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7" name="AutoShape 7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02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028700" y="2336676"/>
            <a:ext cx="11558050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86"/>
              </a:lnSpc>
            </a:pPr>
            <a:r>
              <a:rPr lang="en-US" sz="9072">
                <a:solidFill>
                  <a:srgbClr val="FFFFFF"/>
                </a:solidFill>
                <a:latin typeface="Fira Sans Bold"/>
              </a:rPr>
              <a:t>Суть, идея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28700" y="4510405"/>
            <a:ext cx="9121161" cy="208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599"/>
              </a:lnSpc>
            </a:pPr>
            <a:r>
              <a:rPr lang="en-US" sz="3999">
                <a:solidFill>
                  <a:srgbClr val="FFFFFF"/>
                </a:solidFill>
                <a:latin typeface="HK Grotesk Light"/>
              </a:rPr>
              <a:t>За основу, я взял мысль объединить ценителей </a:t>
            </a:r>
            <a:r>
              <a:rPr lang="en-US" sz="3999">
                <a:solidFill>
                  <a:srgbClr val="FFFFFF"/>
                </a:solidFill>
                <a:latin typeface="HK Grotesk Light Bold"/>
              </a:rPr>
              <a:t>AMV</a:t>
            </a:r>
            <a:r>
              <a:rPr lang="en-US" sz="3999">
                <a:solidFill>
                  <a:srgbClr val="FFFFFF"/>
                </a:solidFill>
                <a:latin typeface="HK Grotesk Light"/>
              </a:rPr>
              <a:t>-роликов в одну социальную сеть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7174918"/>
            <a:ext cx="7505700" cy="14105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63596" lvl="1" indent="-431798" algn="just">
              <a:lnSpc>
                <a:spcPts val="5599"/>
              </a:lnSpc>
              <a:buFont typeface="Arial"/>
              <a:buChar char="•"/>
            </a:pP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Что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такое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AMV?</a:t>
            </a:r>
          </a:p>
          <a:p>
            <a:pPr marL="863596" lvl="1" indent="-431798" algn="just">
              <a:lnSpc>
                <a:spcPts val="5599"/>
              </a:lnSpc>
              <a:buFont typeface="Arial"/>
              <a:buChar char="•"/>
            </a:pP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Зачем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нужен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данный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сайт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?</a:t>
            </a:r>
            <a:r>
              <a:rPr lang="en-US" sz="3999" dirty="0">
                <a:solidFill>
                  <a:srgbClr val="000000"/>
                </a:solidFill>
                <a:latin typeface="HK Grotesk Light"/>
              </a:rPr>
              <a:t>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4" name="AutoShape 4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03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7896225"/>
            <a:ext cx="8384556" cy="136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799"/>
              </a:lnSpc>
            </a:pPr>
            <a:r>
              <a:rPr lang="en-US" sz="8999">
                <a:solidFill>
                  <a:srgbClr val="FFFFFF"/>
                </a:solidFill>
                <a:latin typeface="Fira Sans Bold"/>
              </a:rPr>
              <a:t>Что такое AMV?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6314306">
            <a:off x="12171508" y="-2710294"/>
            <a:ext cx="9681882" cy="92583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28700" y="2147456"/>
            <a:ext cx="2350124" cy="3636556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8897415" y="1028700"/>
            <a:ext cx="8361885" cy="4229488"/>
            <a:chOff x="0" y="0"/>
            <a:chExt cx="11149180" cy="5639318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104775"/>
              <a:ext cx="11149180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00"/>
                </a:lnSpc>
                <a:spcBef>
                  <a:spcPct val="0"/>
                </a:spcBef>
              </a:pPr>
              <a:r>
                <a:rPr lang="en-US" sz="5000">
                  <a:solidFill>
                    <a:srgbClr val="FFFFFF"/>
                  </a:solidFill>
                  <a:latin typeface="Fira Sans Bold"/>
                </a:rPr>
                <a:t>ОПРЕДЕЛЕНИЕ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537262"/>
              <a:ext cx="11149180" cy="335788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039"/>
                </a:lnSpc>
                <a:spcBef>
                  <a:spcPct val="0"/>
                </a:spcBef>
              </a:pPr>
              <a:r>
                <a:rPr lang="en-US" sz="3599">
                  <a:solidFill>
                    <a:srgbClr val="FFFFFF"/>
                  </a:solidFill>
                  <a:latin typeface="HK Grotesk Light"/>
                </a:rPr>
                <a:t>AMV </a:t>
              </a:r>
              <a:r>
                <a:rPr lang="en-US" sz="3599">
                  <a:solidFill>
                    <a:srgbClr val="FFFFFF"/>
                  </a:solidFill>
                  <a:latin typeface="HK Grotesk Light Italics"/>
                </a:rPr>
                <a:t>(сокр. Anime Music Video)</a:t>
              </a:r>
              <a:r>
                <a:rPr lang="en-US" sz="3599">
                  <a:solidFill>
                    <a:srgbClr val="FFFFFF"/>
                  </a:solidFill>
                  <a:latin typeface="HK Grotesk Light"/>
                </a:rPr>
                <a:t> — моменты из аниме под музыку. Но столь примитивное описание не способно раскрыть всю суть данного искусства.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4" name="AutoShape 4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04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6314306">
            <a:off x="12171508" y="-2710294"/>
            <a:ext cx="9681882" cy="92583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028700" y="2147456"/>
            <a:ext cx="2350124" cy="3636556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8827365" y="1028700"/>
            <a:ext cx="8431935" cy="7430773"/>
            <a:chOff x="0" y="0"/>
            <a:chExt cx="11242580" cy="9907698"/>
          </a:xfrm>
        </p:grpSpPr>
        <p:sp>
          <p:nvSpPr>
            <p:cNvPr id="9" name="TextBox 9"/>
            <p:cNvSpPr txBox="1"/>
            <p:nvPr/>
          </p:nvSpPr>
          <p:spPr>
            <a:xfrm>
              <a:off x="0" y="-95250"/>
              <a:ext cx="11242580" cy="1107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999"/>
                </a:lnSpc>
                <a:spcBef>
                  <a:spcPct val="0"/>
                </a:spcBef>
              </a:pPr>
              <a:r>
                <a:rPr lang="en-US" sz="4999">
                  <a:solidFill>
                    <a:srgbClr val="FFFFFF"/>
                  </a:solidFill>
                  <a:latin typeface="Fira Sans Bold"/>
                </a:rPr>
                <a:t>СУТЬ (ЧТО Я ОПИСАЛ РАНЕЕ)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532525"/>
              <a:ext cx="11242580" cy="764863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/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Суть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данного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сайта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заключается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в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том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,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чтобы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объединить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ценителей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AMV-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роликов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в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одну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социальную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сеть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.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На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данный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момент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, я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не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встретил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аналогов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на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просторах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интернета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. </a:t>
              </a:r>
            </a:p>
            <a:p>
              <a:pPr algn="just"/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И,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так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как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я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вовлечен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в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данное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творение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Минервы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, я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решил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стать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организатором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сообщества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,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быть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может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,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глобального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уровня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xD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.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Здесь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каждый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</a:p>
            <a:p>
              <a:pPr marL="647302" lvl="1" indent="-323651" algn="just">
                <a:buFont typeface="Arial"/>
                <a:buChar char="•"/>
              </a:pP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сможет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выложить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свою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работу</a:t>
              </a:r>
              <a:endParaRPr lang="en-US" sz="2998" dirty="0">
                <a:solidFill>
                  <a:srgbClr val="FFFFFF"/>
                </a:solidFill>
                <a:latin typeface="HK Grotesk Light"/>
              </a:endParaRPr>
            </a:p>
            <a:p>
              <a:pPr marL="647302" lvl="1" indent="-323651" algn="just">
                <a:buFont typeface="Arial"/>
                <a:buChar char="•"/>
              </a:pP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будет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способен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увидеть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твое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творчество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</a:p>
            <a:p>
              <a:pPr marL="647302" lvl="1" indent="-323651" algn="just">
                <a:spcBef>
                  <a:spcPct val="0"/>
                </a:spcBef>
                <a:buFont typeface="Arial"/>
                <a:buChar char="•"/>
              </a:pP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оценить</a:t>
              </a:r>
              <a:r>
                <a:rPr lang="en-US" sz="2998" dirty="0">
                  <a:solidFill>
                    <a:srgbClr val="FFFFFF"/>
                  </a:solidFill>
                  <a:latin typeface="HK Grotesk Light"/>
                </a:rPr>
                <a:t> </a:t>
              </a:r>
              <a:r>
                <a:rPr lang="en-US" sz="2998" dirty="0" err="1">
                  <a:solidFill>
                    <a:srgbClr val="FFFFFF"/>
                  </a:solidFill>
                  <a:latin typeface="HK Grotesk Light"/>
                </a:rPr>
                <a:t>его</a:t>
              </a:r>
              <a:endParaRPr lang="en-US" sz="2998" dirty="0">
                <a:solidFill>
                  <a:srgbClr val="FFFFFF"/>
                </a:solidFill>
                <a:latin typeface="HK Grotesk Light"/>
              </a:endParaRPr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028700" y="7896225"/>
            <a:ext cx="13198078" cy="136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799"/>
              </a:lnSpc>
            </a:pPr>
            <a:r>
              <a:rPr lang="en-US" sz="8999">
                <a:solidFill>
                  <a:srgbClr val="FFFFFF"/>
                </a:solidFill>
                <a:latin typeface="Fira Sans Bold"/>
              </a:rPr>
              <a:t>Зачем нужен этот сайт?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9520766">
            <a:off x="-1663372" y="5220445"/>
            <a:ext cx="7090520" cy="678031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5" name="AutoShape 5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05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2124075"/>
            <a:ext cx="11391655" cy="275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FFFFF"/>
                </a:solidFill>
                <a:latin typeface="Fira Sans Bold"/>
              </a:rPr>
              <a:t>Почему я выбрал именно этот проект?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243225" y="5067300"/>
            <a:ext cx="11016075" cy="43207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25"/>
              </a:lnSpc>
            </a:pP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Прежде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всего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, я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делал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его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для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себя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. Я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сам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был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очень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рад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,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будь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подобный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сервис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доступен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в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наше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время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.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Убедившись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,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что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такого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, к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сожалению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нет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, я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решил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сам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взяться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за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это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. </a:t>
            </a:r>
          </a:p>
          <a:p>
            <a:pPr algn="just">
              <a:lnSpc>
                <a:spcPts val="4925"/>
              </a:lnSpc>
              <a:spcBef>
                <a:spcPct val="0"/>
              </a:spcBef>
            </a:pP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Хотелось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бы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добавить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,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что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есть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ЧТО-ТО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на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подобие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аналога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,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но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он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настолько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убогий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,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что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я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даже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не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стал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считать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его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своим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518" dirty="0" err="1">
                <a:solidFill>
                  <a:srgbClr val="FFFFFF"/>
                </a:solidFill>
                <a:latin typeface="HK Grotesk Light"/>
              </a:rPr>
              <a:t>конкурентом</a:t>
            </a:r>
            <a:r>
              <a:rPr lang="en-US" sz="3518" dirty="0">
                <a:solidFill>
                  <a:srgbClr val="FFFFFF"/>
                </a:solidFill>
                <a:latin typeface="HK Grotesk Light"/>
              </a:rPr>
              <a:t> (amvnews.ru)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1908024">
            <a:off x="-198661" y="-2390050"/>
            <a:ext cx="7247484" cy="839072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5" name="AutoShape 5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06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2124075"/>
            <a:ext cx="16753908" cy="275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FFFFF"/>
                </a:solidFill>
                <a:latin typeface="Fira Sans Bold"/>
              </a:rPr>
              <a:t>Возможности. На что способен данный сервис сейчас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4525034">
            <a:off x="17143552" y="9041791"/>
            <a:ext cx="2082612" cy="2490417"/>
          </a:xfrm>
          <a:prstGeom prst="rect">
            <a:avLst/>
          </a:prstGeom>
        </p:spPr>
      </p:pic>
      <p:grpSp>
        <p:nvGrpSpPr>
          <p:cNvPr id="9" name="Group 9"/>
          <p:cNvGrpSpPr/>
          <p:nvPr/>
        </p:nvGrpSpPr>
        <p:grpSpPr>
          <a:xfrm>
            <a:off x="2089169" y="6008767"/>
            <a:ext cx="6105747" cy="2984104"/>
            <a:chOff x="0" y="0"/>
            <a:chExt cx="8140996" cy="3978805"/>
          </a:xfrm>
        </p:grpSpPr>
        <p:sp>
          <p:nvSpPr>
            <p:cNvPr id="10" name="TextBox 10"/>
            <p:cNvSpPr txBox="1"/>
            <p:nvPr/>
          </p:nvSpPr>
          <p:spPr>
            <a:xfrm>
              <a:off x="0" y="-95250"/>
              <a:ext cx="8140996" cy="11070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999"/>
                </a:lnSpc>
                <a:spcBef>
                  <a:spcPct val="0"/>
                </a:spcBef>
              </a:pPr>
              <a:r>
                <a:rPr lang="en-US" sz="4999">
                  <a:solidFill>
                    <a:srgbClr val="FFFFFF"/>
                  </a:solidFill>
                  <a:latin typeface="Fira Sans Bold"/>
                </a:rPr>
                <a:t>Вход и регистрация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1590147"/>
              <a:ext cx="8140996" cy="23886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499"/>
                </a:lnSpc>
              </a:pPr>
              <a:r>
                <a:rPr lang="en-US" sz="3499">
                  <a:solidFill>
                    <a:srgbClr val="FFFFFF"/>
                  </a:solidFill>
                  <a:latin typeface="HK Grotesk Light"/>
                </a:rPr>
                <a:t>На сайте, что характерно социальным сетям, можно зарегистрироваться и войти в свой аккаунт</a:t>
              </a:r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10773324" y="5844541"/>
            <a:ext cx="5468012" cy="1289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99"/>
              </a:lnSpc>
            </a:pPr>
            <a:r>
              <a:rPr lang="en-US" sz="4999" dirty="0" err="1">
                <a:solidFill>
                  <a:srgbClr val="FFFFFF"/>
                </a:solidFill>
                <a:latin typeface="Fira Sans Bold"/>
              </a:rPr>
              <a:t>Лента</a:t>
            </a:r>
            <a:r>
              <a:rPr lang="en-US" sz="4999" dirty="0">
                <a:solidFill>
                  <a:srgbClr val="FFFFFF"/>
                </a:solidFill>
                <a:latin typeface="Fira Sans Bold"/>
              </a:rPr>
              <a:t> </a:t>
            </a:r>
            <a:r>
              <a:rPr lang="en-US" sz="4999" dirty="0" err="1">
                <a:solidFill>
                  <a:srgbClr val="FFFFFF"/>
                </a:solidFill>
                <a:latin typeface="Fira Sans Bold"/>
              </a:rPr>
              <a:t>на</a:t>
            </a:r>
            <a:r>
              <a:rPr lang="en-US" sz="4999" dirty="0">
                <a:solidFill>
                  <a:srgbClr val="FFFFFF"/>
                </a:solidFill>
                <a:latin typeface="Fira Sans Bold"/>
              </a:rPr>
              <a:t> главной </a:t>
            </a:r>
            <a:r>
              <a:rPr lang="en-US" sz="4999" dirty="0" err="1">
                <a:solidFill>
                  <a:srgbClr val="FFFFFF"/>
                </a:solidFill>
                <a:latin typeface="Fira Sans Bold"/>
              </a:rPr>
              <a:t>странице</a:t>
            </a:r>
            <a:endParaRPr lang="en-US" sz="4999" dirty="0">
              <a:solidFill>
                <a:srgbClr val="FFFFFF"/>
              </a:solidFill>
              <a:latin typeface="Fira Sans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0773324" y="7331191"/>
            <a:ext cx="5944262" cy="221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3499" dirty="0">
                <a:solidFill>
                  <a:srgbClr val="FFFFFF"/>
                </a:solidFill>
                <a:latin typeface="HK Grotesk Light"/>
              </a:rPr>
              <a:t>Главная страница </a:t>
            </a:r>
            <a:r>
              <a:rPr lang="en-US" sz="3499" dirty="0" err="1">
                <a:solidFill>
                  <a:srgbClr val="FFFFFF"/>
                </a:solidFill>
                <a:latin typeface="HK Grotesk Light"/>
              </a:rPr>
              <a:t>представляет</a:t>
            </a:r>
            <a:r>
              <a:rPr lang="en-US" sz="34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HK Grotesk Light"/>
              </a:rPr>
              <a:t>собой</a:t>
            </a:r>
            <a:r>
              <a:rPr lang="en-US" sz="34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HK Grotesk Light"/>
              </a:rPr>
              <a:t>бесконечную</a:t>
            </a:r>
            <a:r>
              <a:rPr lang="en-US" sz="34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HK Grotesk Light"/>
              </a:rPr>
              <a:t>ленту</a:t>
            </a:r>
            <a:r>
              <a:rPr lang="en-US" sz="34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HK Grotesk Light"/>
              </a:rPr>
              <a:t>из</a:t>
            </a:r>
            <a:r>
              <a:rPr lang="en-US" sz="34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HK Grotesk Light"/>
              </a:rPr>
              <a:t>видео</a:t>
            </a:r>
            <a:r>
              <a:rPr lang="en-US" sz="3499" dirty="0">
                <a:solidFill>
                  <a:srgbClr val="FFFFFF"/>
                </a:solidFill>
                <a:latin typeface="HK Grotesk Light"/>
              </a:rPr>
              <a:t>, </a:t>
            </a:r>
            <a:r>
              <a:rPr lang="en-US" sz="3499" dirty="0" err="1">
                <a:solidFill>
                  <a:srgbClr val="FFFFFF"/>
                </a:solidFill>
                <a:latin typeface="HK Grotesk Light"/>
              </a:rPr>
              <a:t>которые</a:t>
            </a:r>
            <a:r>
              <a:rPr lang="en-US" sz="34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HK Grotesk Light"/>
              </a:rPr>
              <a:t>подгружаются</a:t>
            </a:r>
            <a:r>
              <a:rPr lang="en-US" sz="3499" dirty="0">
                <a:solidFill>
                  <a:srgbClr val="FFFFFF"/>
                </a:solidFill>
                <a:latin typeface="HK Grotesk Light"/>
              </a:rPr>
              <a:t> с </a:t>
            </a:r>
            <a:r>
              <a:rPr lang="en-US" sz="3499" dirty="0" err="1">
                <a:solidFill>
                  <a:srgbClr val="FFFFFF"/>
                </a:solidFill>
                <a:latin typeface="HK Grotesk Light"/>
              </a:rPr>
              <a:t>помощью</a:t>
            </a:r>
            <a:r>
              <a:rPr lang="en-US" sz="34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499" dirty="0" err="1">
                <a:solidFill>
                  <a:srgbClr val="FFFFFF"/>
                </a:solidFill>
                <a:latin typeface="HK Grotesk Light"/>
              </a:rPr>
              <a:t>AJAX'а</a:t>
            </a:r>
            <a:endParaRPr lang="en-US" sz="3499" dirty="0">
              <a:solidFill>
                <a:srgbClr val="FFFFFF"/>
              </a:solidFill>
              <a:latin typeface="HK Grotesk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rot="6904269">
            <a:off x="-900980" y="-5756874"/>
            <a:ext cx="7247484" cy="839072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5" name="AutoShape 5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07</a:t>
              </a: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028700" y="2124075"/>
            <a:ext cx="12676504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00"/>
              </a:lnSpc>
            </a:pPr>
            <a:r>
              <a:rPr lang="en-US" sz="9000">
                <a:solidFill>
                  <a:srgbClr val="FFFFFF"/>
                </a:solidFill>
                <a:latin typeface="Fira Sans Bold"/>
              </a:rPr>
              <a:t> Что будет дальше?</a:t>
            </a: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 rot="-1016845">
            <a:off x="16251871" y="888391"/>
            <a:ext cx="2082612" cy="2490417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028700" y="4001135"/>
            <a:ext cx="15204888" cy="54051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63596" lvl="1" indent="-431798">
              <a:lnSpc>
                <a:spcPts val="4199"/>
              </a:lnSpc>
              <a:buFont typeface="Arial"/>
              <a:buChar char="•"/>
            </a:pPr>
            <a:r>
              <a:rPr lang="en-US" sz="3999" dirty="0">
                <a:solidFill>
                  <a:srgbClr val="FFFFFF"/>
                </a:solidFill>
                <a:latin typeface="HK Grotesk Light"/>
              </a:rPr>
              <a:t>Страница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настройки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аккаунта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пользователя</a:t>
            </a:r>
            <a:endParaRPr lang="en-US" sz="3999" dirty="0">
              <a:solidFill>
                <a:srgbClr val="FFFFFF"/>
              </a:solidFill>
              <a:latin typeface="HK Grotesk Light"/>
            </a:endParaRPr>
          </a:p>
          <a:p>
            <a:pPr marL="863596" lvl="1" indent="-431798">
              <a:lnSpc>
                <a:spcPts val="4199"/>
              </a:lnSpc>
              <a:buFont typeface="Arial"/>
              <a:buChar char="•"/>
            </a:pP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Лента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,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подстраивающаяся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под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интересы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пользователя</a:t>
            </a:r>
            <a:endParaRPr lang="en-US" sz="3999" dirty="0">
              <a:solidFill>
                <a:srgbClr val="FFFFFF"/>
              </a:solidFill>
              <a:latin typeface="HK Grotesk Light"/>
            </a:endParaRPr>
          </a:p>
          <a:p>
            <a:pPr marL="863596" lvl="1" indent="-431798">
              <a:lnSpc>
                <a:spcPts val="4199"/>
              </a:lnSpc>
              <a:buFont typeface="Arial"/>
              <a:buChar char="•"/>
            </a:pP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Категории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видео</a:t>
            </a:r>
            <a:endParaRPr lang="en-US" sz="3999" dirty="0">
              <a:solidFill>
                <a:srgbClr val="FFFFFF"/>
              </a:solidFill>
              <a:latin typeface="HK Grotesk Light"/>
            </a:endParaRPr>
          </a:p>
          <a:p>
            <a:pPr marL="863596" lvl="1" indent="-431798">
              <a:lnSpc>
                <a:spcPts val="4199"/>
              </a:lnSpc>
              <a:buFont typeface="Arial"/>
              <a:buChar char="•"/>
            </a:pP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Топ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недели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,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месяца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,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года</a:t>
            </a:r>
            <a:endParaRPr lang="en-US" sz="3999" dirty="0">
              <a:solidFill>
                <a:srgbClr val="FFFFFF"/>
              </a:solidFill>
              <a:latin typeface="HK Grotesk Light"/>
            </a:endParaRPr>
          </a:p>
          <a:p>
            <a:pPr marL="863596" lvl="1" indent="-431798">
              <a:lnSpc>
                <a:spcPts val="4199"/>
              </a:lnSpc>
              <a:buFont typeface="Arial"/>
              <a:buChar char="•"/>
            </a:pP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Сделать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u="sng" dirty="0" err="1">
                <a:solidFill>
                  <a:srgbClr val="FFFFFF"/>
                </a:solidFill>
                <a:latin typeface="HK Grotesk Light"/>
              </a:rPr>
              <a:t>более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адаптивный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дизайн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под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мобильные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устройства</a:t>
            </a:r>
            <a:endParaRPr lang="en-US" sz="3999" dirty="0">
              <a:solidFill>
                <a:srgbClr val="FFFFFF"/>
              </a:solidFill>
              <a:latin typeface="HK Grotesk Light"/>
            </a:endParaRPr>
          </a:p>
          <a:p>
            <a:pPr marL="863596" lvl="1" indent="-431798">
              <a:lnSpc>
                <a:spcPts val="4199"/>
              </a:lnSpc>
              <a:buFont typeface="Arial"/>
              <a:buChar char="•"/>
            </a:pP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Помимо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основной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ленты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,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будет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добавлена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лента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подписок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,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где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будет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творчество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исключительно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избранных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авторов</a:t>
            </a:r>
            <a:endParaRPr lang="en-US" sz="3999" dirty="0">
              <a:solidFill>
                <a:srgbClr val="FFFFFF"/>
              </a:solidFill>
              <a:latin typeface="HK Grotesk Light"/>
            </a:endParaRPr>
          </a:p>
          <a:p>
            <a:pPr marL="863596" lvl="1" indent="-431798">
              <a:lnSpc>
                <a:spcPts val="4199"/>
              </a:lnSpc>
              <a:buFont typeface="Arial"/>
              <a:buChar char="•"/>
            </a:pP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Возможность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пользователям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комментировать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видео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, а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также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общаться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во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внутреннем</a:t>
            </a:r>
            <a:r>
              <a:rPr lang="en-US" sz="3999" dirty="0">
                <a:solidFill>
                  <a:srgbClr val="FFFFFF"/>
                </a:solidFill>
                <a:latin typeface="HK Grotesk Light"/>
              </a:rPr>
              <a:t> </a:t>
            </a:r>
            <a:r>
              <a:rPr lang="en-US" sz="3999" dirty="0" err="1">
                <a:solidFill>
                  <a:srgbClr val="FFFFFF"/>
                </a:solidFill>
                <a:latin typeface="HK Grotesk Light"/>
              </a:rPr>
              <a:t>мессенджере</a:t>
            </a:r>
            <a:endParaRPr lang="en-US" sz="3999" dirty="0">
              <a:solidFill>
                <a:srgbClr val="FFFFFF"/>
              </a:solidFill>
              <a:latin typeface="HK Grotesk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4" name="AutoShape 4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08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2133600"/>
            <a:ext cx="11776210" cy="136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799"/>
              </a:lnSpc>
            </a:pPr>
            <a:r>
              <a:rPr lang="en-US" sz="8999">
                <a:solidFill>
                  <a:srgbClr val="FFFFFF"/>
                </a:solidFill>
                <a:latin typeface="Fira Sans Bold"/>
              </a:rPr>
              <a:t>Команда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 l="6878"/>
          <a:stretch>
            <a:fillRect/>
          </a:stretch>
        </p:blipFill>
        <p:spPr>
          <a:xfrm rot="3203593">
            <a:off x="8501653" y="-1688349"/>
            <a:ext cx="7018448" cy="6707784"/>
          </a:xfrm>
          <a:prstGeom prst="rect">
            <a:avLst/>
          </a:prstGeom>
        </p:spPr>
      </p:pic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1028700" y="4627133"/>
            <a:ext cx="2874573" cy="2602424"/>
            <a:chOff x="0" y="0"/>
            <a:chExt cx="5580380" cy="5052060"/>
          </a:xfrm>
        </p:grpSpPr>
        <p:sp>
          <p:nvSpPr>
            <p:cNvPr id="10" name="Freeform 10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5"/>
              <a:stretch>
                <a:fillRect t="-24380" b="-24380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1028700" y="7922127"/>
            <a:ext cx="4604445" cy="580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  <a:spcBef>
                <a:spcPct val="0"/>
              </a:spcBef>
            </a:pPr>
            <a:r>
              <a:rPr lang="en-US" sz="3499" dirty="0">
                <a:solidFill>
                  <a:srgbClr val="FFFFFF"/>
                </a:solidFill>
                <a:latin typeface="Fira Sans Bold"/>
              </a:rPr>
              <a:t>НУРМАГОМЕДОВ ЗАУР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028700" y="8892926"/>
            <a:ext cx="4604445" cy="580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  <a:spcBef>
                <a:spcPct val="0"/>
              </a:spcBef>
            </a:pPr>
            <a:r>
              <a:rPr lang="en-US" sz="3499" dirty="0">
                <a:solidFill>
                  <a:srgbClr val="FFFFFF"/>
                </a:solidFill>
                <a:latin typeface="HK Grotesk Light"/>
              </a:rPr>
              <a:t>Designer</a:t>
            </a:r>
          </a:p>
        </p:txBody>
      </p:sp>
      <p:grpSp>
        <p:nvGrpSpPr>
          <p:cNvPr id="14" name="Group 14"/>
          <p:cNvGrpSpPr>
            <a:grpSpLocks noChangeAspect="1"/>
          </p:cNvGrpSpPr>
          <p:nvPr/>
        </p:nvGrpSpPr>
        <p:grpSpPr>
          <a:xfrm>
            <a:off x="6916805" y="4627133"/>
            <a:ext cx="2874573" cy="2602424"/>
            <a:chOff x="0" y="0"/>
            <a:chExt cx="5580380" cy="5052060"/>
          </a:xfrm>
        </p:grpSpPr>
        <p:sp>
          <p:nvSpPr>
            <p:cNvPr id="15" name="Freeform 15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6"/>
              <a:stretch>
                <a:fillRect t="-23636" b="-23636"/>
              </a:stretch>
            </a:blipFill>
          </p:spPr>
        </p:sp>
      </p:grpSp>
      <p:sp>
        <p:nvSpPr>
          <p:cNvPr id="16" name="TextBox 16"/>
          <p:cNvSpPr txBox="1"/>
          <p:nvPr/>
        </p:nvSpPr>
        <p:spPr>
          <a:xfrm>
            <a:off x="6916805" y="7922127"/>
            <a:ext cx="4548174" cy="580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  <a:spcBef>
                <a:spcPct val="0"/>
              </a:spcBef>
            </a:pPr>
            <a:r>
              <a:rPr lang="en-US" sz="3499" dirty="0">
                <a:solidFill>
                  <a:srgbClr val="FFFFFF"/>
                </a:solidFill>
                <a:latin typeface="Fira Sans Bold"/>
              </a:rPr>
              <a:t>ЗАУР НУРМАГОМЕДОВ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6916805" y="8892926"/>
            <a:ext cx="4548174" cy="580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  <a:spcBef>
                <a:spcPct val="0"/>
              </a:spcBef>
            </a:pPr>
            <a:r>
              <a:rPr lang="en-US" sz="3499" dirty="0">
                <a:solidFill>
                  <a:srgbClr val="FFFFFF"/>
                </a:solidFill>
                <a:latin typeface="HK Grotesk Light"/>
              </a:rPr>
              <a:t>Front-end developer</a:t>
            </a:r>
          </a:p>
        </p:txBody>
      </p: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12804910" y="4627133"/>
            <a:ext cx="2874573" cy="2602424"/>
            <a:chOff x="0" y="0"/>
            <a:chExt cx="5580380" cy="5052060"/>
          </a:xfrm>
        </p:grpSpPr>
        <p:sp>
          <p:nvSpPr>
            <p:cNvPr id="20" name="Freeform 20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7"/>
              <a:stretch>
                <a:fillRect t="-19034" b="-19034"/>
              </a:stretch>
            </a:blipFill>
          </p:spPr>
        </p:sp>
      </p:grpSp>
      <p:sp>
        <p:nvSpPr>
          <p:cNvPr id="21" name="TextBox 21"/>
          <p:cNvSpPr txBox="1"/>
          <p:nvPr/>
        </p:nvSpPr>
        <p:spPr>
          <a:xfrm>
            <a:off x="12804910" y="7922127"/>
            <a:ext cx="4454390" cy="580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  <a:spcBef>
                <a:spcPct val="0"/>
              </a:spcBef>
            </a:pPr>
            <a:r>
              <a:rPr lang="en-US" sz="3499">
                <a:solidFill>
                  <a:srgbClr val="FFFFFF"/>
                </a:solidFill>
                <a:latin typeface="Fira Sans Bold"/>
              </a:rPr>
              <a:t>ЗАУР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2804910" y="8892926"/>
            <a:ext cx="4454390" cy="580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  <a:spcBef>
                <a:spcPct val="0"/>
              </a:spcBef>
            </a:pPr>
            <a:r>
              <a:rPr lang="en-US" sz="3499" dirty="0">
                <a:solidFill>
                  <a:srgbClr val="FFFFFF"/>
                </a:solidFill>
                <a:latin typeface="HK Grotesk Light"/>
              </a:rPr>
              <a:t>Back-end developer</a:t>
            </a:r>
          </a:p>
        </p:txBody>
      </p:sp>
      <p:grpSp>
        <p:nvGrpSpPr>
          <p:cNvPr id="24" name="Group 24"/>
          <p:cNvGrpSpPr>
            <a:grpSpLocks noChangeAspect="1"/>
          </p:cNvGrpSpPr>
          <p:nvPr/>
        </p:nvGrpSpPr>
        <p:grpSpPr>
          <a:xfrm>
            <a:off x="9327688" y="1028700"/>
            <a:ext cx="2874573" cy="2602424"/>
            <a:chOff x="0" y="0"/>
            <a:chExt cx="5580380" cy="5052060"/>
          </a:xfrm>
        </p:grpSpPr>
        <p:sp>
          <p:nvSpPr>
            <p:cNvPr id="25" name="Freeform 25"/>
            <p:cNvSpPr/>
            <p:nvPr/>
          </p:nvSpPr>
          <p:spPr>
            <a:xfrm>
              <a:off x="-635000" y="-673100"/>
              <a:ext cx="6488430" cy="6027420"/>
            </a:xfrm>
            <a:custGeom>
              <a:avLst/>
              <a:gdLst/>
              <a:ahLst/>
              <a:cxnLst/>
              <a:rect l="l" t="t" r="r" b="b"/>
              <a:pathLst>
                <a:path w="6488430" h="6027420">
                  <a:moveTo>
                    <a:pt x="5344160" y="1055370"/>
                  </a:moveTo>
                  <a:cubicBezTo>
                    <a:pt x="4573270" y="651510"/>
                    <a:pt x="3856990" y="1112520"/>
                    <a:pt x="3284220" y="1112520"/>
                  </a:cubicBezTo>
                  <a:cubicBezTo>
                    <a:pt x="2839720" y="1112520"/>
                    <a:pt x="2001520" y="0"/>
                    <a:pt x="1000760" y="1314450"/>
                  </a:cubicBezTo>
                  <a:cubicBezTo>
                    <a:pt x="0" y="2628900"/>
                    <a:pt x="1247140" y="3865880"/>
                    <a:pt x="2368550" y="4946650"/>
                  </a:cubicBezTo>
                  <a:cubicBezTo>
                    <a:pt x="3489960" y="6027420"/>
                    <a:pt x="5013960" y="6009640"/>
                    <a:pt x="5894070" y="4725670"/>
                  </a:cubicBezTo>
                  <a:cubicBezTo>
                    <a:pt x="6488430" y="3859530"/>
                    <a:pt x="6229350" y="1520190"/>
                    <a:pt x="5344160" y="1055370"/>
                  </a:cubicBezTo>
                  <a:close/>
                </a:path>
              </a:pathLst>
            </a:custGeom>
            <a:blipFill>
              <a:blip r:embed="rId8"/>
              <a:stretch>
                <a:fillRect l="-72433" r="-5332" b="-214798"/>
              </a:stretch>
            </a:blipFill>
          </p:spPr>
        </p:sp>
      </p:grpSp>
      <p:sp>
        <p:nvSpPr>
          <p:cNvPr id="26" name="TextBox 26"/>
          <p:cNvSpPr txBox="1"/>
          <p:nvPr/>
        </p:nvSpPr>
        <p:spPr>
          <a:xfrm>
            <a:off x="12711126" y="1529394"/>
            <a:ext cx="4548175" cy="580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  <a:spcBef>
                <a:spcPct val="0"/>
              </a:spcBef>
            </a:pPr>
            <a:r>
              <a:rPr lang="en-US" sz="3499" dirty="0">
                <a:solidFill>
                  <a:srgbClr val="FFFFFF"/>
                </a:solidFill>
                <a:latin typeface="Fira Sans Bold"/>
              </a:rPr>
              <a:t>SkyGuy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2711126" y="2500192"/>
            <a:ext cx="4548175" cy="580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899"/>
              </a:lnSpc>
              <a:spcBef>
                <a:spcPct val="0"/>
              </a:spcBef>
            </a:pPr>
            <a:r>
              <a:rPr lang="en-US" sz="3499" dirty="0">
                <a:solidFill>
                  <a:srgbClr val="FFFFFF"/>
                </a:solidFill>
                <a:latin typeface="HK Grotesk Light"/>
              </a:rPr>
              <a:t>Team leader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4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6" grpId="0"/>
      <p:bldP spid="17" grpId="0"/>
      <p:bldP spid="21" grpId="0"/>
      <p:bldP spid="22" grpId="0"/>
      <p:bldP spid="26" grpId="0"/>
      <p:bldP spid="2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72449" y="-265752"/>
            <a:ext cx="19232897" cy="1081850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8700"/>
            <a:ext cx="3388123" cy="318656"/>
            <a:chOff x="0" y="0"/>
            <a:chExt cx="4517498" cy="424874"/>
          </a:xfrm>
        </p:grpSpPr>
        <p:sp>
          <p:nvSpPr>
            <p:cNvPr id="4" name="AutoShape 4"/>
            <p:cNvSpPr/>
            <p:nvPr/>
          </p:nvSpPr>
          <p:spPr>
            <a:xfrm rot="-5400000">
              <a:off x="3019346" y="-1262019"/>
              <a:ext cx="47665" cy="2948639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9525"/>
              <a:ext cx="1296715" cy="4343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2520"/>
                </a:lnSpc>
              </a:pPr>
              <a:r>
                <a:rPr lang="en-US" sz="2100">
                  <a:solidFill>
                    <a:srgbClr val="FFFFFF"/>
                  </a:solidFill>
                  <a:latin typeface="Fira Sans Bold"/>
                </a:rPr>
                <a:t>09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2706359" y="2566556"/>
            <a:ext cx="13070140" cy="7338339"/>
          </a:xfrm>
          <a:prstGeom prst="roundRect">
            <a:avLst>
              <a:gd name="adj" fmla="val 1752"/>
            </a:avLst>
          </a:prstGeom>
        </p:spPr>
      </p:pic>
      <p:sp>
        <p:nvSpPr>
          <p:cNvPr id="7" name="TextBox 7"/>
          <p:cNvSpPr txBox="1"/>
          <p:nvPr/>
        </p:nvSpPr>
        <p:spPr>
          <a:xfrm>
            <a:off x="3919295" y="1178503"/>
            <a:ext cx="10449409" cy="1228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00"/>
              </a:lnSpc>
            </a:pPr>
            <a:r>
              <a:rPr lang="en-US" sz="8000" dirty="0">
                <a:solidFill>
                  <a:srgbClr val="FFFFFF"/>
                </a:solidFill>
                <a:latin typeface="Fira Sans Bold"/>
              </a:rPr>
              <a:t> Главная страница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365</Words>
  <Application>Microsoft Office PowerPoint</Application>
  <PresentationFormat>Произвольный</PresentationFormat>
  <Paragraphs>62</Paragraphs>
  <Slides>14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4" baseType="lpstr">
      <vt:lpstr>Aristotelica Pro DemiBold</vt:lpstr>
      <vt:lpstr>Calibri</vt:lpstr>
      <vt:lpstr>Arial</vt:lpstr>
      <vt:lpstr>Open Sans Light Italics</vt:lpstr>
      <vt:lpstr>Fira Sans Bold</vt:lpstr>
      <vt:lpstr>HK Grotesk Light</vt:lpstr>
      <vt:lpstr>A Day Without Sun Text</vt:lpstr>
      <vt:lpstr>HK Grotesk Light Italics</vt:lpstr>
      <vt:lpstr>HK Grotesk Light Bold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Фиолетовый и Белый Современный Реклама Презентация</dc:title>
  <dc:creator>Заурбек Нурмагомедов</dc:creator>
  <cp:lastModifiedBy>Заур Нурмагомедов</cp:lastModifiedBy>
  <cp:revision>6</cp:revision>
  <dcterms:created xsi:type="dcterms:W3CDTF">2006-08-16T00:00:00Z</dcterms:created>
  <dcterms:modified xsi:type="dcterms:W3CDTF">2022-04-28T15:42:21Z</dcterms:modified>
  <dc:identifier>DAE-H0rjczk</dc:identifier>
</cp:coreProperties>
</file>

<file path=docProps/thumbnail.jpeg>
</file>